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1" r:id="rId1"/>
  </p:sldMasterIdLst>
  <p:sldIdLst>
    <p:sldId id="266" r:id="rId2"/>
    <p:sldId id="256" r:id="rId3"/>
    <p:sldId id="257" r:id="rId4"/>
    <p:sldId id="258" r:id="rId5"/>
    <p:sldId id="259" r:id="rId6"/>
    <p:sldId id="260" r:id="rId7"/>
    <p:sldId id="262"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34853504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41205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1655112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82345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738882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209098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1237774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042189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4123644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53995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D829ED-6607-4F64-972C-FE0D7636C1E4}" type="datetimeFigureOut">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147100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93846748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D829ED-6607-4F64-972C-FE0D7636C1E4}" type="datetimeFigureOut">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242287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D829ED-6607-4F64-972C-FE0D7636C1E4}" type="datetimeFigureOut">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1283201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829ED-6607-4F64-972C-FE0D7636C1E4}" type="datetimeFigureOut">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70780775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30607617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D829ED-6607-4F64-972C-FE0D7636C1E4}" type="datetimeFigureOut">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3F0F5-A0CD-4BC1-98CA-365CB8D10982}" type="slidenum">
              <a:rPr lang="en-US" smtClean="0"/>
              <a:t>‹#›</a:t>
            </a:fld>
            <a:endParaRPr lang="en-US"/>
          </a:p>
        </p:txBody>
      </p:sp>
    </p:spTree>
    <p:extLst>
      <p:ext uri="{BB962C8B-B14F-4D97-AF65-F5344CB8AC3E}">
        <p14:creationId xmlns:p14="http://schemas.microsoft.com/office/powerpoint/2010/main" val="3292023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8D829ED-6607-4F64-972C-FE0D7636C1E4}" type="datetimeFigureOut">
              <a:rPr lang="en-US" smtClean="0"/>
              <a:t>3/17/2020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93F0F5-A0CD-4BC1-98CA-365CB8D10982}" type="slidenum">
              <a:rPr lang="en-US" smtClean="0"/>
              <a:t>‹#›</a:t>
            </a:fld>
            <a:endParaRPr lang="en-US"/>
          </a:p>
        </p:txBody>
      </p:sp>
    </p:spTree>
    <p:extLst>
      <p:ext uri="{BB962C8B-B14F-4D97-AF65-F5344CB8AC3E}">
        <p14:creationId xmlns:p14="http://schemas.microsoft.com/office/powerpoint/2010/main" val="855241366"/>
      </p:ext>
    </p:extLst>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 id="2147483934" r:id="rId13"/>
    <p:sldLayoutId id="2147483935" r:id="rId14"/>
    <p:sldLayoutId id="2147483936" r:id="rId15"/>
    <p:sldLayoutId id="2147483937" r:id="rId16"/>
    <p:sldLayoutId id="214748393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B15182A-E9FB-4487-9857-7AC022620391}"/>
              </a:ext>
            </a:extLst>
          </p:cNvPr>
          <p:cNvSpPr/>
          <p:nvPr/>
        </p:nvSpPr>
        <p:spPr>
          <a:xfrm>
            <a:off x="3854547" y="1026942"/>
            <a:ext cx="7526215" cy="4077783"/>
          </a:xfrm>
          <a:prstGeom prst="rect">
            <a:avLst/>
          </a:prstGeom>
        </p:spPr>
        <p:txBody>
          <a:bodyPr wrap="square">
            <a:spAutoFit/>
          </a:bodyPr>
          <a:lstStyle/>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اسم المقرر </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dirty="0" err="1">
                <a:solidFill>
                  <a:srgbClr val="000000"/>
                </a:solidFill>
                <a:latin typeface="Calibri" panose="020F0502020204030204" pitchFamily="34" charset="0"/>
                <a:ea typeface="Calibri" panose="020F0502020204030204" pitchFamily="34" charset="0"/>
                <a:cs typeface="Segoe UI" panose="020B0502040204020203" pitchFamily="34" charset="0"/>
              </a:rPr>
              <a:t>أسلوبيات</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4</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كود المقرر </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en-US" sz="4400" dirty="0">
                <a:solidFill>
                  <a:srgbClr val="000000"/>
                </a:solidFill>
                <a:latin typeface="Segoe UI" panose="020B0502040204020203" pitchFamily="34" charset="0"/>
                <a:ea typeface="Calibri" panose="020F0502020204030204" pitchFamily="34" charset="0"/>
                <a:cs typeface="Arial" panose="020B0604020202020204" pitchFamily="34" charset="0"/>
              </a:rPr>
              <a:t>FRA 423</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اسم</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أستاذ</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المقرر</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  د. رضا علام</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اسم</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a:t>
            </a:r>
            <a:r>
              <a:rPr lang="ar-EG" sz="4400" b="1" dirty="0">
                <a:solidFill>
                  <a:srgbClr val="000000"/>
                </a:solidFill>
                <a:latin typeface="Calibri" panose="020F0502020204030204" pitchFamily="34" charset="0"/>
                <a:ea typeface="Calibri" panose="020F0502020204030204" pitchFamily="34" charset="0"/>
                <a:cs typeface="Segoe UI" panose="020B0502040204020203" pitchFamily="34" charset="0"/>
              </a:rPr>
              <a:t>الشعبة</a:t>
            </a:r>
            <a:r>
              <a:rPr lang="ar-EG" sz="4400" dirty="0">
                <a:solidFill>
                  <a:srgbClr val="000000"/>
                </a:solidFill>
                <a:latin typeface="Calibri" panose="020F0502020204030204" pitchFamily="34" charset="0"/>
                <a:ea typeface="Calibri" panose="020F0502020204030204" pitchFamily="34" charset="0"/>
                <a:cs typeface="Segoe UI" panose="020B0502040204020203" pitchFamily="34" charset="0"/>
              </a:rPr>
              <a:t> : فرنسي أساسي</a:t>
            </a:r>
            <a:endParaRPr lang="en-US" sz="4400" dirty="0">
              <a:latin typeface="Calibri" panose="020F0502020204030204" pitchFamily="34" charset="0"/>
              <a:ea typeface="Calibri" panose="020F0502020204030204" pitchFamily="34" charset="0"/>
              <a:cs typeface="Arial" panose="020B0604020202020204" pitchFamily="34" charset="0"/>
            </a:endParaRPr>
          </a:p>
          <a:p>
            <a:pPr algn="r"/>
            <a:r>
              <a:rPr lang="ar-EG" sz="4400" b="1" dirty="0">
                <a:solidFill>
                  <a:srgbClr val="000000"/>
                </a:solidFill>
                <a:ea typeface="Calibri" panose="020F0502020204030204" pitchFamily="34" charset="0"/>
                <a:cs typeface="Segoe UI" panose="020B0502040204020203" pitchFamily="34" charset="0"/>
              </a:rPr>
              <a:t>الفرقة</a:t>
            </a:r>
            <a:r>
              <a:rPr lang="ar-EG" sz="4400" dirty="0">
                <a:solidFill>
                  <a:srgbClr val="000000"/>
                </a:solidFill>
                <a:ea typeface="Calibri" panose="020F0502020204030204" pitchFamily="34" charset="0"/>
                <a:cs typeface="Segoe UI" panose="020B0502040204020203" pitchFamily="34" charset="0"/>
              </a:rPr>
              <a:t> </a:t>
            </a:r>
            <a:r>
              <a:rPr lang="ar-EG" sz="4400" b="1" dirty="0">
                <a:solidFill>
                  <a:srgbClr val="000000"/>
                </a:solidFill>
                <a:ea typeface="Calibri" panose="020F0502020204030204" pitchFamily="34" charset="0"/>
                <a:cs typeface="Segoe UI" panose="020B0502040204020203" pitchFamily="34" charset="0"/>
              </a:rPr>
              <a:t>الدراسية</a:t>
            </a:r>
            <a:r>
              <a:rPr lang="ar-EG" sz="4400" dirty="0">
                <a:solidFill>
                  <a:srgbClr val="000000"/>
                </a:solidFill>
                <a:ea typeface="Calibri" panose="020F0502020204030204" pitchFamily="34" charset="0"/>
                <a:cs typeface="Segoe UI" panose="020B0502040204020203" pitchFamily="34" charset="0"/>
              </a:rPr>
              <a:t> : الرابعة</a:t>
            </a:r>
            <a:endParaRPr lang="fr-FR" sz="4400" dirty="0"/>
          </a:p>
        </p:txBody>
      </p:sp>
    </p:spTree>
    <p:extLst>
      <p:ext uri="{BB962C8B-B14F-4D97-AF65-F5344CB8AC3E}">
        <p14:creationId xmlns:p14="http://schemas.microsoft.com/office/powerpoint/2010/main" val="224266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3AC6-C83A-4CEA-A63A-D1F1FAC62868}"/>
              </a:ext>
            </a:extLst>
          </p:cNvPr>
          <p:cNvSpPr>
            <a:spLocks noGrp="1"/>
          </p:cNvSpPr>
          <p:nvPr>
            <p:ph type="ctrTitle"/>
          </p:nvPr>
        </p:nvSpPr>
        <p:spPr/>
        <p:txBody>
          <a:bodyPr/>
          <a:lstStyle/>
          <a:p>
            <a:r>
              <a:rPr lang="fr-FR" dirty="0"/>
              <a:t>Stylistique</a:t>
            </a:r>
            <a:br>
              <a:rPr lang="fr-FR" dirty="0"/>
            </a:br>
            <a:r>
              <a:rPr lang="fr-FR" dirty="0"/>
              <a:t>4</a:t>
            </a:r>
            <a:r>
              <a:rPr lang="fr-FR" baseline="30000" dirty="0"/>
              <a:t>e</a:t>
            </a:r>
            <a:r>
              <a:rPr lang="fr-FR" dirty="0"/>
              <a:t> année (Elémentaire)</a:t>
            </a:r>
          </a:p>
        </p:txBody>
      </p:sp>
      <p:sp>
        <p:nvSpPr>
          <p:cNvPr id="5" name="Subtitle 4">
            <a:extLst>
              <a:ext uri="{FF2B5EF4-FFF2-40B4-BE49-F238E27FC236}">
                <a16:creationId xmlns:a16="http://schemas.microsoft.com/office/drawing/2014/main" id="{E0BE39EE-7C57-4B8A-9B4E-23BC9FC76DC7}"/>
              </a:ext>
            </a:extLst>
          </p:cNvPr>
          <p:cNvSpPr>
            <a:spLocks noGrp="1"/>
          </p:cNvSpPr>
          <p:nvPr>
            <p:ph type="subTitle" idx="1"/>
          </p:nvPr>
        </p:nvSpPr>
        <p:spPr>
          <a:xfrm>
            <a:off x="4515377" y="4529797"/>
            <a:ext cx="6987645" cy="548640"/>
          </a:xfrm>
        </p:spPr>
        <p:txBody>
          <a:bodyPr>
            <a:normAutofit/>
          </a:bodyPr>
          <a:lstStyle/>
          <a:p>
            <a:pPr algn="l"/>
            <a:r>
              <a:rPr lang="en-US" sz="2800" b="1" dirty="0"/>
              <a:t>Dr. Reda ALLAM</a:t>
            </a:r>
            <a:endParaRPr lang="fr-FR" sz="2800" b="1" dirty="0"/>
          </a:p>
        </p:txBody>
      </p:sp>
    </p:spTree>
    <p:extLst>
      <p:ext uri="{BB962C8B-B14F-4D97-AF65-F5344CB8AC3E}">
        <p14:creationId xmlns:p14="http://schemas.microsoft.com/office/powerpoint/2010/main" val="1546719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59CD6-BF21-4EC4-ACCB-3705691060A6}"/>
              </a:ext>
            </a:extLst>
          </p:cNvPr>
          <p:cNvSpPr>
            <a:spLocks noGrp="1"/>
          </p:cNvSpPr>
          <p:nvPr>
            <p:ph type="title"/>
          </p:nvPr>
        </p:nvSpPr>
        <p:spPr>
          <a:xfrm>
            <a:off x="1790700" y="759654"/>
            <a:ext cx="9815146" cy="5373859"/>
          </a:xfrm>
        </p:spPr>
        <p:txBody>
          <a:bodyPr>
            <a:noAutofit/>
          </a:bodyPr>
          <a:lstStyle/>
          <a:p>
            <a:pPr algn="l"/>
            <a:r>
              <a:rPr lang="fr-FR" sz="3200" b="1" dirty="0"/>
              <a:t>pp. 52-62</a:t>
            </a:r>
            <a:br>
              <a:rPr lang="fr-FR" sz="3200" b="1" dirty="0"/>
            </a:br>
            <a:br>
              <a:rPr lang="fr-FR" sz="800" b="1" dirty="0"/>
            </a:br>
            <a:r>
              <a:rPr lang="fr-FR" sz="3200" b="1" dirty="0"/>
              <a:t>Normes et écart</a:t>
            </a:r>
            <a:br>
              <a:rPr lang="fr-FR" sz="3200" dirty="0"/>
            </a:br>
            <a:br>
              <a:rPr lang="fr-FR" sz="800" dirty="0"/>
            </a:br>
            <a:r>
              <a:rPr lang="fr-FR" sz="3200" dirty="0"/>
              <a:t>La langue est garnie par des règles et des </a:t>
            </a:r>
            <a:r>
              <a:rPr lang="fr-FR" sz="3200" b="1" dirty="0"/>
              <a:t>normes</a:t>
            </a:r>
            <a:r>
              <a:rPr lang="fr-FR" sz="3200" dirty="0"/>
              <a:t> permettant de créer une certaine uniformité dans l’usage et de rendre possible la communication et la compréhension entre les individus d’une même communauté. Mais que signifie-t-elle l’expression "</a:t>
            </a:r>
            <a:r>
              <a:rPr lang="fr-FR" sz="3200" i="1" dirty="0"/>
              <a:t>norme linguistique</a:t>
            </a:r>
            <a:r>
              <a:rPr lang="fr-FR" sz="3200" dirty="0"/>
              <a:t>" ? </a:t>
            </a:r>
            <a:br>
              <a:rPr lang="fr-FR" sz="3200" dirty="0"/>
            </a:br>
            <a:br>
              <a:rPr lang="fr-FR" sz="900" dirty="0"/>
            </a:br>
            <a:r>
              <a:rPr lang="fr-FR" sz="3200" dirty="0"/>
              <a:t>“On appelle </a:t>
            </a:r>
            <a:r>
              <a:rPr lang="fr-FR" sz="3200" i="1" dirty="0"/>
              <a:t>norme</a:t>
            </a:r>
            <a:r>
              <a:rPr lang="fr-FR" sz="3200" dirty="0"/>
              <a:t> tout ce qui est d’usage commun et courant dans une communauté linguistique </a:t>
            </a:r>
            <a:endParaRPr lang="en-US" sz="2400" dirty="0"/>
          </a:p>
        </p:txBody>
      </p:sp>
    </p:spTree>
    <p:extLst>
      <p:ext uri="{BB962C8B-B14F-4D97-AF65-F5344CB8AC3E}">
        <p14:creationId xmlns:p14="http://schemas.microsoft.com/office/powerpoint/2010/main" val="2182658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814732" y="982133"/>
            <a:ext cx="9081866" cy="4996636"/>
          </a:xfrm>
        </p:spPr>
        <p:txBody>
          <a:bodyPr>
            <a:noAutofit/>
          </a:bodyPr>
          <a:lstStyle/>
          <a:p>
            <a:pPr algn="l"/>
            <a:r>
              <a:rPr lang="fr-FR" sz="3200" b="1" dirty="0"/>
              <a:t>p. 52</a:t>
            </a:r>
            <a:br>
              <a:rPr lang="fr-FR" sz="3200" b="1" dirty="0"/>
            </a:br>
            <a:br>
              <a:rPr lang="fr-FR" sz="1200" b="1" dirty="0"/>
            </a:br>
            <a:r>
              <a:rPr lang="fr-FR" sz="3200" b="1" dirty="0"/>
              <a:t>Mais, qu’est-ce que l’écart ? </a:t>
            </a:r>
            <a:br>
              <a:rPr lang="fr-FR" sz="3200" dirty="0"/>
            </a:br>
            <a:br>
              <a:rPr lang="fr-FR" sz="800" dirty="0"/>
            </a:br>
            <a:r>
              <a:rPr lang="fr-FR" sz="3200" dirty="0"/>
              <a:t>J. DUBOIS appelle écart “tout acte de parole qui apparaît comme transgressant une de ces règles d’usage […]”. </a:t>
            </a:r>
            <a:br>
              <a:rPr lang="fr-FR" sz="3200" dirty="0"/>
            </a:br>
            <a:br>
              <a:rPr lang="fr-FR" sz="1400" dirty="0"/>
            </a:br>
            <a:br>
              <a:rPr lang="fr-FR" sz="800" dirty="0"/>
            </a:br>
            <a:r>
              <a:rPr lang="fr-FR" sz="3200" dirty="0"/>
              <a:t>N. GUEUNIER : “Tout fait de parole constituant une infraction par rapport à un niveau dit "non marqué" de la parole.”</a:t>
            </a:r>
            <a:endParaRPr lang="en-US" sz="3200" dirty="0"/>
          </a:p>
        </p:txBody>
      </p:sp>
    </p:spTree>
    <p:extLst>
      <p:ext uri="{BB962C8B-B14F-4D97-AF65-F5344CB8AC3E}">
        <p14:creationId xmlns:p14="http://schemas.microsoft.com/office/powerpoint/2010/main" val="3849731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814732" y="982133"/>
            <a:ext cx="9081866" cy="4870028"/>
          </a:xfrm>
        </p:spPr>
        <p:txBody>
          <a:bodyPr>
            <a:noAutofit/>
          </a:bodyPr>
          <a:lstStyle/>
          <a:p>
            <a:pPr algn="l">
              <a:lnSpc>
                <a:spcPct val="150000"/>
              </a:lnSpc>
            </a:pPr>
            <a:r>
              <a:rPr lang="fr-FR" sz="3200" b="1" dirty="0"/>
              <a:t>p. 53</a:t>
            </a:r>
            <a:br>
              <a:rPr lang="fr-FR" sz="3200" b="1" dirty="0"/>
            </a:br>
            <a:r>
              <a:rPr lang="fr-FR" sz="3200" b="1" dirty="0"/>
              <a:t>Mais, qu’est-ce que le style ? </a:t>
            </a:r>
            <a:br>
              <a:rPr lang="fr-FR" sz="3200" dirty="0"/>
            </a:br>
            <a:br>
              <a:rPr lang="fr-FR" sz="1200" dirty="0"/>
            </a:br>
            <a:r>
              <a:rPr lang="fr-FR" sz="3200" dirty="0"/>
              <a:t>Le style comme écart, c’est dire non ce qu’il est, mais ce qu’il n’est pas. Est style ce qui n’est pas courant, normal, conforme au "standard" usuel. […] c’est un écart par rapport à une norme. </a:t>
            </a:r>
            <a:endParaRPr lang="en-US" sz="3200" dirty="0"/>
          </a:p>
        </p:txBody>
      </p:sp>
    </p:spTree>
    <p:extLst>
      <p:ext uri="{BB962C8B-B14F-4D97-AF65-F5344CB8AC3E}">
        <p14:creationId xmlns:p14="http://schemas.microsoft.com/office/powerpoint/2010/main" val="1804484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2138288" y="982132"/>
            <a:ext cx="8758309" cy="5404600"/>
          </a:xfrm>
        </p:spPr>
        <p:txBody>
          <a:bodyPr>
            <a:noAutofit/>
          </a:bodyPr>
          <a:lstStyle/>
          <a:p>
            <a:pPr algn="l"/>
            <a:r>
              <a:rPr lang="fr-FR" sz="3600" b="1" dirty="0"/>
              <a:t>I. L’ÉCART AU PLAN FORMEL</a:t>
            </a:r>
            <a:br>
              <a:rPr lang="en-US" sz="3600" dirty="0"/>
            </a:br>
            <a:br>
              <a:rPr lang="en-US" sz="800" dirty="0"/>
            </a:br>
            <a:r>
              <a:rPr lang="en-US" sz="3600" dirty="0"/>
              <a:t>a. </a:t>
            </a:r>
            <a:r>
              <a:rPr lang="fr-FR" sz="3600" b="1" dirty="0"/>
              <a:t>L’écart morphosyntaxique</a:t>
            </a:r>
            <a:br>
              <a:rPr lang="en-US" sz="3600" dirty="0"/>
            </a:br>
            <a:br>
              <a:rPr lang="en-US" sz="800" dirty="0"/>
            </a:br>
            <a:r>
              <a:rPr lang="en-US" sz="3600" dirty="0"/>
              <a:t>1</a:t>
            </a:r>
            <a:r>
              <a:rPr lang="en-US" sz="3200" dirty="0"/>
              <a:t>. </a:t>
            </a:r>
            <a:r>
              <a:rPr lang="en-US" sz="3200" b="1" dirty="0"/>
              <a:t>L</a:t>
            </a:r>
            <a:r>
              <a:rPr lang="fr-FR" sz="3200" b="1" dirty="0"/>
              <a:t>’absence de verbes conjugués</a:t>
            </a:r>
            <a:r>
              <a:rPr lang="fr-FR" sz="3200" dirty="0"/>
              <a:t>”. </a:t>
            </a:r>
            <a:br>
              <a:rPr lang="fr-FR" sz="3200" dirty="0"/>
            </a:br>
            <a:br>
              <a:rPr lang="fr-FR" sz="700" dirty="0"/>
            </a:br>
            <a:br>
              <a:rPr lang="fr-FR" sz="700" dirty="0"/>
            </a:br>
            <a:r>
              <a:rPr lang="fr-FR" sz="3200" dirty="0"/>
              <a:t>En voici des exemples :</a:t>
            </a:r>
            <a:br>
              <a:rPr lang="en-US" sz="3200" dirty="0"/>
            </a:br>
            <a:br>
              <a:rPr lang="en-US" sz="700" dirty="0"/>
            </a:br>
            <a:r>
              <a:rPr lang="fr-FR" sz="3200" i="1" dirty="0"/>
              <a:t>- Vichy Célestin, l’éclat du teint.</a:t>
            </a:r>
            <a:br>
              <a:rPr lang="en-US" sz="3200" dirty="0"/>
            </a:br>
            <a:r>
              <a:rPr lang="en-US" sz="3200" dirty="0"/>
              <a:t>- </a:t>
            </a:r>
            <a:r>
              <a:rPr lang="fr-FR" sz="3200" i="1" dirty="0" err="1"/>
              <a:t>Galenic</a:t>
            </a:r>
            <a:r>
              <a:rPr lang="fr-FR" sz="3200" i="1" dirty="0"/>
              <a:t>, Source de vie, source de beauté.</a:t>
            </a:r>
            <a:br>
              <a:rPr lang="fr-FR" sz="3200" i="1" dirty="0"/>
            </a:br>
            <a:r>
              <a:rPr lang="fr-FR" sz="3200" i="1" dirty="0"/>
              <a:t>- ESTEE LAUDER, la beauté par définition.</a:t>
            </a:r>
            <a:br>
              <a:rPr lang="en-US" sz="3200" i="1" dirty="0"/>
            </a:br>
            <a:r>
              <a:rPr lang="en-US" sz="3200" i="1" dirty="0"/>
              <a:t>- </a:t>
            </a:r>
            <a:r>
              <a:rPr lang="fr-FR" sz="3200" i="1" dirty="0"/>
              <a:t>Le luxe absolu pour votre peau. (SHISEIDO)</a:t>
            </a:r>
            <a:endParaRPr lang="en-US" sz="3600" i="1" dirty="0"/>
          </a:p>
        </p:txBody>
      </p:sp>
    </p:spTree>
    <p:extLst>
      <p:ext uri="{BB962C8B-B14F-4D97-AF65-F5344CB8AC3E}">
        <p14:creationId xmlns:p14="http://schemas.microsoft.com/office/powerpoint/2010/main" val="2175314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828799" y="578533"/>
            <a:ext cx="9355016" cy="5962943"/>
          </a:xfrm>
        </p:spPr>
        <p:txBody>
          <a:bodyPr>
            <a:noAutofit/>
          </a:bodyPr>
          <a:lstStyle/>
          <a:p>
            <a:pPr algn="l"/>
            <a:r>
              <a:rPr lang="fr-FR" sz="3200" dirty="0"/>
              <a:t>2. L’adverbialisation des adjectifs</a:t>
            </a:r>
            <a:br>
              <a:rPr lang="fr-FR" sz="3200" dirty="0"/>
            </a:br>
            <a:br>
              <a:rPr lang="fr-FR" sz="1000" dirty="0"/>
            </a:br>
            <a:r>
              <a:rPr lang="fr-FR" sz="3200" dirty="0"/>
              <a:t>On transgresse les normes et emploie adverbialement certains adjectifs qui, normalement, dans la langue courante, ne fonctionnent jamais comme des adverbes. A titre d’exemple :</a:t>
            </a:r>
            <a:br>
              <a:rPr lang="en-US" sz="3200" dirty="0"/>
            </a:br>
            <a:br>
              <a:rPr lang="en-US" sz="800" dirty="0"/>
            </a:br>
            <a:r>
              <a:rPr lang="fr-FR" sz="3200" i="1" dirty="0"/>
              <a:t>Dosez bien, salez </a:t>
            </a:r>
            <a:r>
              <a:rPr lang="fr-FR" sz="3200" i="1" u="sng" dirty="0"/>
              <a:t>malin</a:t>
            </a:r>
            <a:r>
              <a:rPr lang="fr-FR" sz="3200" i="1" dirty="0"/>
              <a:t>! (</a:t>
            </a:r>
            <a:r>
              <a:rPr lang="fr-FR" sz="3200" i="1" dirty="0" err="1"/>
              <a:t>Cérébos</a:t>
            </a:r>
            <a:r>
              <a:rPr lang="fr-FR" sz="3200" i="1" dirty="0"/>
              <a:t>)</a:t>
            </a:r>
            <a:br>
              <a:rPr lang="en-US" sz="3200" dirty="0"/>
            </a:br>
            <a:r>
              <a:rPr lang="fr-FR" sz="3200" i="1" dirty="0"/>
              <a:t>Rouler </a:t>
            </a:r>
            <a:r>
              <a:rPr lang="fr-FR" sz="3200" i="1" u="sng" dirty="0"/>
              <a:t>économique</a:t>
            </a:r>
            <a:r>
              <a:rPr lang="fr-FR" sz="3200" i="1" dirty="0"/>
              <a:t>.</a:t>
            </a:r>
            <a:br>
              <a:rPr lang="en-US" sz="3200" dirty="0"/>
            </a:br>
            <a:r>
              <a:rPr lang="fr-FR" sz="3200" i="1" dirty="0"/>
              <a:t>Ripolinez </a:t>
            </a:r>
            <a:r>
              <a:rPr lang="fr-FR" sz="3200" i="1" u="sng" dirty="0"/>
              <a:t>gai</a:t>
            </a:r>
            <a:r>
              <a:rPr lang="fr-FR" sz="3200" i="1" dirty="0"/>
              <a:t>…Ripolinez </a:t>
            </a:r>
            <a:r>
              <a:rPr lang="fr-FR" sz="3200" i="1" u="sng" dirty="0"/>
              <a:t>beau</a:t>
            </a:r>
            <a:r>
              <a:rPr lang="fr-FR" sz="3200" i="1" dirty="0"/>
              <a:t>. (Ripolin</a:t>
            </a:r>
            <a:br>
              <a:rPr lang="en-US" sz="3200" dirty="0"/>
            </a:br>
            <a:r>
              <a:rPr lang="fr-FR" sz="3200" i="1" dirty="0"/>
              <a:t>Avec Champion, c’est plus facile de manger </a:t>
            </a:r>
            <a:r>
              <a:rPr lang="fr-FR" sz="3200" i="1" u="sng" dirty="0"/>
              <a:t>bio</a:t>
            </a:r>
            <a:r>
              <a:rPr lang="fr-FR" sz="3200" i="1" dirty="0"/>
              <a:t>!</a:t>
            </a:r>
            <a:br>
              <a:rPr lang="en-US" sz="3200" dirty="0"/>
            </a:br>
            <a:r>
              <a:rPr lang="fr-FR" sz="3200" i="1" dirty="0"/>
              <a:t>Manger </a:t>
            </a:r>
            <a:r>
              <a:rPr lang="fr-FR" sz="3200" i="1" u="sng" dirty="0"/>
              <a:t>léger</a:t>
            </a:r>
            <a:r>
              <a:rPr lang="fr-FR" sz="3200" i="1" dirty="0"/>
              <a:t>, manger </a:t>
            </a:r>
            <a:r>
              <a:rPr lang="fr-FR" sz="3200" i="1" u="sng" dirty="0"/>
              <a:t>bio</a:t>
            </a:r>
            <a:r>
              <a:rPr lang="fr-FR" sz="3200" i="1" dirty="0"/>
              <a:t>. (Huile)</a:t>
            </a:r>
            <a:endParaRPr lang="en-US" sz="3200" dirty="0"/>
          </a:p>
        </p:txBody>
      </p:sp>
    </p:spTree>
    <p:extLst>
      <p:ext uri="{BB962C8B-B14F-4D97-AF65-F5344CB8AC3E}">
        <p14:creationId xmlns:p14="http://schemas.microsoft.com/office/powerpoint/2010/main" val="3166152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51ED-B54C-415D-A2B7-0E0057611796}"/>
              </a:ext>
            </a:extLst>
          </p:cNvPr>
          <p:cNvSpPr>
            <a:spLocks noGrp="1"/>
          </p:cNvSpPr>
          <p:nvPr>
            <p:ph type="title"/>
          </p:nvPr>
        </p:nvSpPr>
        <p:spPr>
          <a:xfrm>
            <a:off x="1589649" y="267286"/>
            <a:ext cx="10311619" cy="6077243"/>
          </a:xfrm>
        </p:spPr>
        <p:txBody>
          <a:bodyPr>
            <a:noAutofit/>
          </a:bodyPr>
          <a:lstStyle/>
          <a:p>
            <a:pPr algn="l"/>
            <a:r>
              <a:rPr lang="fr-FR" sz="3200" dirty="0"/>
              <a:t>3</a:t>
            </a:r>
            <a:r>
              <a:rPr lang="fr-FR" sz="3200" b="1" dirty="0"/>
              <a:t>. l’"étrange comparatif</a:t>
            </a:r>
            <a:r>
              <a:rPr lang="fr-FR" sz="3200" dirty="0"/>
              <a:t>". </a:t>
            </a:r>
            <a:br>
              <a:rPr lang="fr-FR" sz="3200" dirty="0"/>
            </a:br>
            <a:br>
              <a:rPr lang="fr-FR" sz="800" dirty="0"/>
            </a:br>
            <a:r>
              <a:rPr lang="fr-FR" sz="3200" dirty="0"/>
              <a:t>Citons les deux slogans suivants comme exemples :</a:t>
            </a:r>
            <a:br>
              <a:rPr lang="en-US" sz="3200" dirty="0"/>
            </a:br>
            <a:r>
              <a:rPr lang="fr-FR" sz="3200" i="1" dirty="0"/>
              <a:t>Omo lave plus blanc.</a:t>
            </a:r>
            <a:br>
              <a:rPr lang="en-US" sz="3200" dirty="0"/>
            </a:br>
            <a:r>
              <a:rPr lang="fr-FR" sz="3200" i="1" dirty="0"/>
              <a:t>C’est prouvé. CLARINS rend la vie plus belle.</a:t>
            </a:r>
            <a:br>
              <a:rPr lang="fr-FR" sz="3200" i="1" dirty="0"/>
            </a:br>
            <a:br>
              <a:rPr lang="fr-FR" sz="900" i="1" dirty="0"/>
            </a:br>
            <a:r>
              <a:rPr lang="fr-FR" sz="3200" dirty="0"/>
              <a:t>On</a:t>
            </a:r>
            <a:r>
              <a:rPr lang="fr-FR" sz="3200" i="1" dirty="0"/>
              <a:t> </a:t>
            </a:r>
            <a:r>
              <a:rPr lang="fr-FR" sz="3200" dirty="0"/>
              <a:t>ne mentionne pas le comparant (ici le concurrent), par exemple "</a:t>
            </a:r>
            <a:r>
              <a:rPr lang="fr-FR" sz="3200" i="1" dirty="0"/>
              <a:t>plus blanc que </a:t>
            </a:r>
            <a:r>
              <a:rPr lang="fr-FR" sz="3200" i="1" u="sng" dirty="0"/>
              <a:t>Persil</a:t>
            </a:r>
            <a:r>
              <a:rPr lang="fr-FR" sz="3200" dirty="0"/>
              <a:t>" ou "</a:t>
            </a:r>
            <a:r>
              <a:rPr lang="fr-FR" sz="3200" i="1" dirty="0"/>
              <a:t> Clarins rend la vie plus belle que </a:t>
            </a:r>
            <a:r>
              <a:rPr lang="fr-FR" sz="3200" i="1" u="sng" dirty="0"/>
              <a:t>Dove</a:t>
            </a:r>
            <a:r>
              <a:rPr lang="fr-FR" sz="3200" dirty="0"/>
              <a:t>". Nous pouvons comprendre ou compléter les slogans cités plus haut de la façon suivante : </a:t>
            </a:r>
            <a:r>
              <a:rPr lang="fr-FR" sz="3200" i="1" dirty="0"/>
              <a:t>Omo lave plus blanc </a:t>
            </a:r>
            <a:r>
              <a:rPr lang="fr-FR" sz="3200" i="1" u="sng" dirty="0"/>
              <a:t>que toutes les autres lessives</a:t>
            </a:r>
            <a:r>
              <a:rPr lang="fr-FR" sz="3200" dirty="0"/>
              <a:t> ; et </a:t>
            </a:r>
            <a:r>
              <a:rPr lang="fr-FR" sz="3200" i="1" dirty="0"/>
              <a:t>Clarins rend la vie plus belle </a:t>
            </a:r>
            <a:r>
              <a:rPr lang="fr-FR" sz="3200" i="1" u="sng" dirty="0"/>
              <a:t>que tous les autres produits cosmétiques</a:t>
            </a:r>
            <a:r>
              <a:rPr lang="fr-FR" sz="3200" dirty="0"/>
              <a:t>.</a:t>
            </a:r>
            <a:endParaRPr lang="en-US" sz="3200" dirty="0"/>
          </a:p>
        </p:txBody>
      </p:sp>
    </p:spTree>
    <p:extLst>
      <p:ext uri="{BB962C8B-B14F-4D97-AF65-F5344CB8AC3E}">
        <p14:creationId xmlns:p14="http://schemas.microsoft.com/office/powerpoint/2010/main" val="36735557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224</TotalTime>
  <Words>489</Words>
  <Application>Microsoft Office PowerPoint</Application>
  <PresentationFormat>Widescreen</PresentationFormat>
  <Paragraphs>13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Corbel</vt:lpstr>
      <vt:lpstr>Segoe UI</vt:lpstr>
      <vt:lpstr>Parallax</vt:lpstr>
      <vt:lpstr>PowerPoint Presentation</vt:lpstr>
      <vt:lpstr>Stylistique 4e année (Elémentaire)</vt:lpstr>
      <vt:lpstr>pp. 52-62  Normes et écart  La langue est garnie par des règles et des normes permettant de créer une certaine uniformité dans l’usage et de rendre possible la communication et la compréhension entre les individus d’une même communauté. Mais que signifie-t-elle l’expression "norme linguistique" ?   “On appelle norme tout ce qui est d’usage commun et courant dans une communauté linguistique </vt:lpstr>
      <vt:lpstr>p. 52  Mais, qu’est-ce que l’écart ?   J. DUBOIS appelle écart “tout acte de parole qui apparaît comme transgressant une de ces règles d’usage […]”.    N. GUEUNIER : “Tout fait de parole constituant une infraction par rapport à un niveau dit "non marqué" de la parole.”</vt:lpstr>
      <vt:lpstr>p. 53 Mais, qu’est-ce que le style ?   Le style comme écart, c’est dire non ce qu’il est, mais ce qu’il n’est pas. Est style ce qui n’est pas courant, normal, conforme au "standard" usuel. […] c’est un écart par rapport à une norme. </vt:lpstr>
      <vt:lpstr>I. L’ÉCART AU PLAN FORMEL  a. L’écart morphosyntaxique  1. L’absence de verbes conjugués”.    En voici des exemples :  - Vichy Célestin, l’éclat du teint. - Galenic, Source de vie, source de beauté. - ESTEE LAUDER, la beauté par définition. - Le luxe absolu pour votre peau. (SHISEIDO)</vt:lpstr>
      <vt:lpstr>2. L’adverbialisation des adjectifs  On transgresse les normes et emploie adverbialement certains adjectifs qui, normalement, dans la langue courante, ne fonctionnent jamais comme des adverbes. A titre d’exemple :  Dosez bien, salez malin! (Cérébos) Rouler économique. Ripolinez gai…Ripolinez beau. (Ripolin Avec Champion, c’est plus facile de manger bio! Manger léger, manger bio. (Huile)</vt:lpstr>
      <vt:lpstr>3. l’"étrange comparatif".   Citons les deux slogans suivants comme exemples : Omo lave plus blanc. C’est prouvé. CLARINS rend la vie plus belle.  On ne mentionne pas le comparant (ici le concurrent), par exemple "plus blanc que Persil" ou " Clarins rend la vie plus belle que Dove". Nous pouvons comprendre ou compléter les slogans cités plus haut de la façon suivante : Omo lave plus blanc que toutes les autres lessives ; et Clarins rend la vie plus belle que tous les autres produits cosmétiques.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Linguistique 1 2e année (g.)</dc:title>
  <dc:creator>reda3297Staf</dc:creator>
  <cp:lastModifiedBy>reda3297Staf</cp:lastModifiedBy>
  <cp:revision>23</cp:revision>
  <dcterms:created xsi:type="dcterms:W3CDTF">2020-03-15T08:50:17Z</dcterms:created>
  <dcterms:modified xsi:type="dcterms:W3CDTF">2020-03-17T21:42:48Z</dcterms:modified>
</cp:coreProperties>
</file>